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9" r:id="rId3"/>
    <p:sldId id="260" r:id="rId4"/>
    <p:sldId id="292" r:id="rId5"/>
    <p:sldId id="261" r:id="rId6"/>
    <p:sldId id="293" r:id="rId7"/>
    <p:sldId id="294" r:id="rId8"/>
    <p:sldId id="295" r:id="rId9"/>
    <p:sldId id="296" r:id="rId10"/>
    <p:sldId id="302" r:id="rId11"/>
    <p:sldId id="297" r:id="rId12"/>
    <p:sldId id="298" r:id="rId13"/>
    <p:sldId id="299" r:id="rId14"/>
    <p:sldId id="304" r:id="rId15"/>
    <p:sldId id="301" r:id="rId16"/>
    <p:sldId id="270" r:id="rId17"/>
    <p:sldId id="285" r:id="rId18"/>
    <p:sldId id="303" r:id="rId19"/>
    <p:sldId id="265" r:id="rId20"/>
  </p:sldIdLst>
  <p:sldSz cx="9144000" cy="6858000" type="screen4x3"/>
  <p:notesSz cx="6881813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6429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108"/>
      </p:cViewPr>
      <p:guideLst>
        <p:guide orient="horz" pos="2928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euill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style val="27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3255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3027</c:v>
                </c:pt>
              </c:numCache>
            </c:numRef>
          </c:val>
        </c:ser>
        <c:dLbls>
          <c:showVal val="1"/>
        </c:dLbls>
        <c:gapWidth val="75"/>
        <c:axId val="60744448"/>
        <c:axId val="60745984"/>
      </c:barChart>
      <c:catAx>
        <c:axId val="60744448"/>
        <c:scaling>
          <c:orientation val="minMax"/>
        </c:scaling>
        <c:delete val="1"/>
        <c:axPos val="b"/>
        <c:tickLblPos val="none"/>
        <c:crossAx val="60745984"/>
        <c:crosses val="autoZero"/>
        <c:auto val="1"/>
        <c:lblAlgn val="ctr"/>
        <c:lblOffset val="100"/>
      </c:catAx>
      <c:valAx>
        <c:axId val="60745984"/>
        <c:scaling>
          <c:orientation val="minMax"/>
        </c:scaling>
        <c:axPos val="l"/>
        <c:numFmt formatCode="General" sourceLinked="1"/>
        <c:majorTickMark val="none"/>
        <c:tickLblPos val="nextTo"/>
        <c:crossAx val="60744448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>
        <c:manualLayout>
          <c:xMode val="edge"/>
          <c:yMode val="edge"/>
          <c:x val="0.22697919985435441"/>
          <c:y val="0.90528176624980705"/>
          <c:w val="0.59550913774667069"/>
          <c:h val="7.788195593197912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3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2016-2017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0.29061310896011555"/>
                  <c:y val="-0.2704126255475163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8325459497555827"/>
                  <c:y val="0.12852443109158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Non-</a:t>
                    </a:r>
                    <a:r>
                      <a:rPr lang="en-US" dirty="0" err="1" smtClean="0"/>
                      <a:t>résident</a:t>
                    </a:r>
                    <a:r>
                      <a:rPr lang="en-US" dirty="0"/>
                      <a:t>
4%</a:t>
                    </a:r>
                  </a:p>
                </c:rich>
              </c:tx>
              <c:showCatName val="1"/>
              <c:showPercent val="1"/>
            </c:dLbl>
            <c:spPr>
              <a:solidFill>
                <a:schemeClr val="bg1"/>
              </a:solidFill>
            </c:spPr>
            <c:showCatName val="1"/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Résident</c:v>
                </c:pt>
                <c:pt idx="1">
                  <c:v>Non-résident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904</c:v>
                </c:pt>
                <c:pt idx="1">
                  <c:v>38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title>
      <c:tx>
        <c:rich>
          <a:bodyPr/>
          <a:lstStyle/>
          <a:p>
            <a:pPr>
              <a:defRPr/>
            </a:pPr>
            <a:r>
              <a:rPr lang="fr-CA" dirty="0" smtClean="0"/>
              <a:t>2017-2018</a:t>
            </a:r>
            <a:endParaRPr lang="fr-CA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0.25257482355761673"/>
                  <c:y val="-0.18138333171565241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8275747139206788"/>
                  <c:y val="4.3000218951246193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resident</c:v>
                </c:pt>
                <c:pt idx="1">
                  <c:v>non-resident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84</c:v>
                </c:pt>
                <c:pt idx="1">
                  <c:v>16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2016-2017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</c:dLbl>
            <c:showCatName val="1"/>
            <c:showPercent val="1"/>
            <c:showLeaderLines val="1"/>
          </c:dLbls>
          <c:cat>
            <c:strRef>
              <c:f>Feuil1!$A$2:$A$5</c:f>
              <c:strCache>
                <c:ptCount val="4"/>
                <c:pt idx="0">
                  <c:v>50-59 ans</c:v>
                </c:pt>
                <c:pt idx="1">
                  <c:v>60-69 ans</c:v>
                </c:pt>
                <c:pt idx="2">
                  <c:v>70-79 ans</c:v>
                </c:pt>
                <c:pt idx="3">
                  <c:v>80 ans +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51</c:v>
                </c:pt>
                <c:pt idx="1">
                  <c:v>400</c:v>
                </c:pt>
                <c:pt idx="2">
                  <c:v>341</c:v>
                </c:pt>
                <c:pt idx="3">
                  <c:v>100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4782">
          <a:noFill/>
        </a:ln>
      </c:spPr>
    </c:plotArea>
    <c:plotVisOnly val="1"/>
    <c:dispBlanksAs val="zero"/>
  </c:chart>
  <c:txPr>
    <a:bodyPr/>
    <a:lstStyle/>
    <a:p>
      <a:pPr>
        <a:defRPr sz="1748"/>
      </a:pPr>
      <a:endParaRPr lang="fr-F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title>
      <c:tx>
        <c:rich>
          <a:bodyPr/>
          <a:lstStyle/>
          <a:p>
            <a:pPr>
              <a:defRPr/>
            </a:pPr>
            <a:r>
              <a:rPr lang="fr-CA" dirty="0" smtClean="0"/>
              <a:t>2017-2018</a:t>
            </a:r>
            <a:endParaRPr lang="fr-CA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Feuil1!$A$2:$A$5</c:f>
              <c:strCache>
                <c:ptCount val="4"/>
                <c:pt idx="0">
                  <c:v>50-59</c:v>
                </c:pt>
                <c:pt idx="1">
                  <c:v>60-69</c:v>
                </c:pt>
                <c:pt idx="2">
                  <c:v>70-79</c:v>
                </c:pt>
                <c:pt idx="3">
                  <c:v>80+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43</c:v>
                </c:pt>
                <c:pt idx="1">
                  <c:v>369</c:v>
                </c:pt>
                <c:pt idx="2">
                  <c:v>375</c:v>
                </c:pt>
                <c:pt idx="3">
                  <c:v>95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3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2016-2017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0"/>
            <c:spPr>
              <a:solidFill>
                <a:schemeClr val="tx1"/>
              </a:solidFill>
            </c:spPr>
          </c:dPt>
          <c:dPt>
            <c:idx val="1"/>
            <c:explosion val="6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2.8299009740492913E-2"/>
                  <c:y val="-4.5773226366547924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Feuil1!$A$2:$A$5</c:f>
              <c:strCache>
                <c:ptCount val="2"/>
                <c:pt idx="0">
                  <c:v>Homme</c:v>
                </c:pt>
                <c:pt idx="1">
                  <c:v>Femme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169</c:v>
                </c:pt>
                <c:pt idx="1">
                  <c:v>342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chemeClr val="tx1"/>
              </a:solidFill>
            </c:spPr>
          </c:dPt>
          <c:dPt>
            <c:idx val="1"/>
            <c:explosion val="4"/>
          </c:dPt>
          <c:dLbls>
            <c:dLbl>
              <c:idx val="0"/>
              <c:layout>
                <c:manualLayout>
                  <c:x val="-2.8521758784088393E-2"/>
                  <c:y val="-3.5326690754167403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Homme</c:v>
                </c:pt>
                <c:pt idx="1">
                  <c:v>Femme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27"/>
  <c:chart>
    <c:title>
      <c:tx>
        <c:rich>
          <a:bodyPr/>
          <a:lstStyle/>
          <a:p>
            <a:pPr>
              <a:defRPr/>
            </a:pPr>
            <a:endParaRPr lang="fr-CA"/>
          </a:p>
        </c:rich>
      </c:tx>
      <c:layout/>
    </c:title>
    <c:plotArea>
      <c:layout>
        <c:manualLayout>
          <c:layoutTarget val="inner"/>
          <c:xMode val="edge"/>
          <c:yMode val="edge"/>
          <c:x val="0.33422818791946618"/>
          <c:y val="0.17118997912317327"/>
          <c:w val="0.81879194630872865"/>
          <c:h val="0.4801670146137787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Automne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2017-2018</c:v>
                </c:pt>
                <c:pt idx="1">
                  <c:v>2016-2017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157</c:v>
                </c:pt>
                <c:pt idx="1">
                  <c:v>204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Hiver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2017-2018</c:v>
                </c:pt>
                <c:pt idx="1">
                  <c:v>2016-2017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163</c:v>
                </c:pt>
                <c:pt idx="1">
                  <c:v>154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Été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2017-2018</c:v>
                </c:pt>
                <c:pt idx="1">
                  <c:v>2016-2017</c:v>
                </c:pt>
              </c:strCache>
            </c:strRef>
          </c:cat>
          <c:val>
            <c:numRef>
              <c:f>Feuil1!$D$2:$D$3</c:f>
              <c:numCache>
                <c:formatCode>General</c:formatCode>
                <c:ptCount val="2"/>
                <c:pt idx="0">
                  <c:v>68</c:v>
                </c:pt>
                <c:pt idx="1">
                  <c:v>58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Clients annuels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2017-2018</c:v>
                </c:pt>
                <c:pt idx="1">
                  <c:v>2016-2017</c:v>
                </c:pt>
              </c:strCache>
            </c:strRef>
          </c:cat>
          <c:val>
            <c:numRef>
              <c:f>Feuil1!$E$2:$E$3</c:f>
              <c:numCache>
                <c:formatCode>General</c:formatCode>
                <c:ptCount val="2"/>
                <c:pt idx="0">
                  <c:v>433</c:v>
                </c:pt>
                <c:pt idx="1">
                  <c:v>453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2017-2018</c:v>
                </c:pt>
                <c:pt idx="1">
                  <c:v>2016-2017</c:v>
                </c:pt>
              </c:strCache>
            </c:strRef>
          </c:cat>
          <c:val>
            <c:numRef>
              <c:f>Feuil1!$F$2:$F$3</c:f>
              <c:numCache>
                <c:formatCode>General</c:formatCode>
                <c:ptCount val="2"/>
                <c:pt idx="0">
                  <c:v>821</c:v>
                </c:pt>
                <c:pt idx="1">
                  <c:v>869</c:v>
                </c:pt>
              </c:numCache>
            </c:numRef>
          </c:val>
        </c:ser>
        <c:axId val="61236352"/>
        <c:axId val="61237888"/>
      </c:barChart>
      <c:catAx>
        <c:axId val="61236352"/>
        <c:scaling>
          <c:orientation val="minMax"/>
        </c:scaling>
        <c:axPos val="b"/>
        <c:numFmt formatCode="General" sourceLinked="1"/>
        <c:majorTickMark val="none"/>
        <c:tickLblPos val="nextTo"/>
        <c:crossAx val="61237888"/>
        <c:crosses val="autoZero"/>
        <c:auto val="1"/>
        <c:lblAlgn val="ctr"/>
        <c:lblOffset val="100"/>
      </c:catAx>
      <c:valAx>
        <c:axId val="612378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A"/>
                  <a:t>Nombre de membres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1236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81"/>
            </a:pPr>
            <a:endParaRPr lang="fr-FR"/>
          </a:p>
        </c:txPr>
      </c:dTable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Feuil1!$A$2</c:f>
              <c:strCache>
                <c:ptCount val="1"/>
                <c:pt idx="0">
                  <c:v>Cours spécialisés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548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Feuil1!$A$2</c:f>
              <c:strCache>
                <c:ptCount val="1"/>
                <c:pt idx="0">
                  <c:v>Cours spécialisés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551</c:v>
                </c:pt>
              </c:numCache>
            </c:numRef>
          </c:val>
        </c:ser>
        <c:dLbls>
          <c:showVal val="1"/>
        </c:dLbls>
        <c:overlap val="-25"/>
        <c:axId val="66299008"/>
        <c:axId val="66300544"/>
      </c:barChart>
      <c:catAx>
        <c:axId val="6629900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66300544"/>
        <c:crosses val="autoZero"/>
        <c:auto val="1"/>
        <c:lblAlgn val="ctr"/>
        <c:lblOffset val="100"/>
      </c:catAx>
      <c:valAx>
        <c:axId val="663005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6299008"/>
        <c:crosses val="autoZero"/>
        <c:crossBetween val="between"/>
      </c:valAx>
      <c:spPr>
        <a:noFill/>
        <a:ln w="25402">
          <a:noFill/>
        </a:ln>
      </c:spPr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27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tx1"/>
            </a:solidFill>
          </c:spPr>
          <c:dLbls>
            <c:showVal val="1"/>
          </c:dLbls>
          <c:cat>
            <c:strRef>
              <c:f>Feuil1!$A$2</c:f>
              <c:strCache>
                <c:ptCount val="1"/>
                <c:pt idx="0">
                  <c:v>nombre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786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Feuil1!$A$2</c:f>
              <c:strCache>
                <c:ptCount val="1"/>
                <c:pt idx="0">
                  <c:v>nombre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514</c:v>
                </c:pt>
              </c:numCache>
            </c:numRef>
          </c:val>
        </c:ser>
        <c:axId val="40251392"/>
        <c:axId val="40252928"/>
      </c:barChart>
      <c:catAx>
        <c:axId val="40251392"/>
        <c:scaling>
          <c:orientation val="minMax"/>
        </c:scaling>
        <c:axPos val="b"/>
        <c:numFmt formatCode="General" sourceLinked="1"/>
        <c:tickLblPos val="nextTo"/>
        <c:crossAx val="40252928"/>
        <c:crosses val="autoZero"/>
        <c:auto val="1"/>
        <c:lblAlgn val="ctr"/>
        <c:lblOffset val="100"/>
      </c:catAx>
      <c:valAx>
        <c:axId val="40252928"/>
        <c:scaling>
          <c:orientation val="minMax"/>
        </c:scaling>
        <c:axPos val="l"/>
        <c:majorGridlines/>
        <c:numFmt formatCode="General" sourceLinked="1"/>
        <c:tickLblPos val="nextTo"/>
        <c:crossAx val="4025139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27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tx1"/>
            </a:solidFill>
          </c:spPr>
          <c:dLbls>
            <c:showVal val="1"/>
          </c:dLbls>
          <c:cat>
            <c:strRef>
              <c:f>Feuil1!$A$2</c:f>
              <c:strCache>
                <c:ptCount val="1"/>
                <c:pt idx="0">
                  <c:v>Nombre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735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Feuil1!$A$2</c:f>
              <c:strCache>
                <c:ptCount val="1"/>
                <c:pt idx="0">
                  <c:v>Nombre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642</c:v>
                </c:pt>
              </c:numCache>
            </c:numRef>
          </c:val>
        </c:ser>
        <c:axId val="65612416"/>
        <c:axId val="65622400"/>
      </c:barChart>
      <c:catAx>
        <c:axId val="65612416"/>
        <c:scaling>
          <c:orientation val="minMax"/>
        </c:scaling>
        <c:axPos val="b"/>
        <c:numFmt formatCode="General" sourceLinked="1"/>
        <c:tickLblPos val="nextTo"/>
        <c:crossAx val="65622400"/>
        <c:crosses val="autoZero"/>
        <c:auto val="1"/>
        <c:lblAlgn val="ctr"/>
        <c:lblOffset val="100"/>
      </c:catAx>
      <c:valAx>
        <c:axId val="65622400"/>
        <c:scaling>
          <c:orientation val="minMax"/>
        </c:scaling>
        <c:axPos val="l"/>
        <c:majorGridlines/>
        <c:numFmt formatCode="General" sourceLinked="1"/>
        <c:tickLblPos val="nextTo"/>
        <c:crossAx val="6561241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27"/>
  <c:chart>
    <c:plotArea>
      <c:layout>
        <c:manualLayout>
          <c:layoutTarget val="inner"/>
          <c:xMode val="edge"/>
          <c:yMode val="edge"/>
          <c:x val="7.9592325264897484E-2"/>
          <c:y val="3.0831228624714824E-2"/>
          <c:w val="0.73477884708855912"/>
          <c:h val="0.84317326500459711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tx1"/>
            </a:solidFill>
          </c:spPr>
          <c:dLbls>
            <c:showVal val="1"/>
          </c:dLbls>
          <c:cat>
            <c:strRef>
              <c:f>Feuil1!$A$2</c:f>
              <c:strCache>
                <c:ptCount val="1"/>
                <c:pt idx="0">
                  <c:v>nombre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298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Feuil1!$A$2</c:f>
              <c:strCache>
                <c:ptCount val="1"/>
                <c:pt idx="0">
                  <c:v>nombre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520</c:v>
                </c:pt>
              </c:numCache>
            </c:numRef>
          </c:val>
        </c:ser>
        <c:axId val="65656320"/>
        <c:axId val="65657856"/>
      </c:barChart>
      <c:catAx>
        <c:axId val="65656320"/>
        <c:scaling>
          <c:orientation val="minMax"/>
        </c:scaling>
        <c:axPos val="b"/>
        <c:numFmt formatCode="General" sourceLinked="1"/>
        <c:tickLblPos val="nextTo"/>
        <c:crossAx val="65657856"/>
        <c:crosses val="autoZero"/>
        <c:auto val="1"/>
        <c:lblAlgn val="ctr"/>
        <c:lblOffset val="100"/>
      </c:catAx>
      <c:valAx>
        <c:axId val="65657856"/>
        <c:scaling>
          <c:orientation val="minMax"/>
        </c:scaling>
        <c:axPos val="l"/>
        <c:majorGridlines/>
        <c:numFmt formatCode="General" sourceLinked="1"/>
        <c:tickLblPos val="nextTo"/>
        <c:crossAx val="65656320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tx1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dLblPos val="outEnd"/>
            <c:showVal val="1"/>
          </c:dLbls>
          <c:cat>
            <c:strRef>
              <c:f>Feuil1!$A$2:$A$6</c:f>
              <c:strCache>
                <c:ptCount val="5"/>
                <c:pt idx="0">
                  <c:v>Conditionnement physique</c:v>
                </c:pt>
                <c:pt idx="1">
                  <c:v>Cours spécialisés</c:v>
                </c:pt>
                <c:pt idx="2">
                  <c:v>Activités sportives libres</c:v>
                </c:pt>
                <c:pt idx="3">
                  <c:v>Plein air</c:v>
                </c:pt>
                <c:pt idx="4">
                  <c:v>Activités sociales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821</c:v>
                </c:pt>
                <c:pt idx="1">
                  <c:v>548</c:v>
                </c:pt>
                <c:pt idx="2">
                  <c:v>786</c:v>
                </c:pt>
                <c:pt idx="3">
                  <c:v>735</c:v>
                </c:pt>
                <c:pt idx="4">
                  <c:v>298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dLblPos val="outEnd"/>
            <c:showVal val="1"/>
          </c:dLbls>
          <c:cat>
            <c:strRef>
              <c:f>Feuil1!$A$2:$A$6</c:f>
              <c:strCache>
                <c:ptCount val="5"/>
                <c:pt idx="0">
                  <c:v>Conditionnement physique</c:v>
                </c:pt>
                <c:pt idx="1">
                  <c:v>Cours spécialisés</c:v>
                </c:pt>
                <c:pt idx="2">
                  <c:v>Activités sportives libres</c:v>
                </c:pt>
                <c:pt idx="3">
                  <c:v>Plein air</c:v>
                </c:pt>
                <c:pt idx="4">
                  <c:v>Activités sociales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869</c:v>
                </c:pt>
                <c:pt idx="1">
                  <c:v>571</c:v>
                </c:pt>
                <c:pt idx="2">
                  <c:v>514</c:v>
                </c:pt>
                <c:pt idx="3">
                  <c:v>642</c:v>
                </c:pt>
                <c:pt idx="4">
                  <c:v>520</c:v>
                </c:pt>
              </c:numCache>
            </c:numRef>
          </c:val>
        </c:ser>
        <c:dLbls>
          <c:showVal val="1"/>
        </c:dLbls>
        <c:axId val="65725184"/>
        <c:axId val="65726720"/>
      </c:barChart>
      <c:catAx>
        <c:axId val="65725184"/>
        <c:scaling>
          <c:orientation val="minMax"/>
        </c:scaling>
        <c:axPos val="b"/>
        <c:tickLblPos val="nextTo"/>
        <c:crossAx val="65726720"/>
        <c:crosses val="autoZero"/>
        <c:auto val="1"/>
        <c:lblAlgn val="ctr"/>
        <c:lblOffset val="100"/>
      </c:catAx>
      <c:valAx>
        <c:axId val="65726720"/>
        <c:scaling>
          <c:orientation val="minMax"/>
        </c:scaling>
        <c:axPos val="l"/>
        <c:majorGridlines/>
        <c:numFmt formatCode="General" sourceLinked="1"/>
        <c:tickLblPos val="nextTo"/>
        <c:crossAx val="65725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3"/>
  <c:chart>
    <c:title>
      <c:tx>
        <c:rich>
          <a:bodyPr/>
          <a:lstStyle/>
          <a:p>
            <a:pPr>
              <a:defRPr/>
            </a:pPr>
            <a:r>
              <a:rPr lang="fr-CA" dirty="0" smtClean="0"/>
              <a:t>2016-2017</a:t>
            </a:r>
            <a:endParaRPr lang="fr-CA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1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tx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annuel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52%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session; </a:t>
                    </a:r>
                    <a:r>
                      <a:rPr lang="en-US"/>
                      <a:t>48%</a:t>
                    </a:r>
                  </a:p>
                </c:rich>
              </c:tx>
              <c:showCatName val="1"/>
              <c:showPercent val="1"/>
            </c:dLbl>
            <c:spPr>
              <a:solidFill>
                <a:schemeClr val="bg1"/>
              </a:solidFill>
            </c:spPr>
            <c:showCatName val="1"/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annuel</c:v>
                </c:pt>
                <c:pt idx="1">
                  <c:v>session 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453</c:v>
                </c:pt>
                <c:pt idx="1">
                  <c:v>416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2017-2018</c:v>
                </c:pt>
              </c:strCache>
            </c:strRef>
          </c:tx>
          <c:explosion val="5"/>
          <c:dPt>
            <c:idx val="0"/>
            <c:explosion val="0"/>
            <c:spPr>
              <a:solidFill>
                <a:srgbClr val="FF0000"/>
              </a:solidFill>
            </c:spPr>
          </c:dPt>
          <c:dPt>
            <c:idx val="1"/>
            <c:explosion val="0"/>
            <c:spPr>
              <a:solidFill>
                <a:schemeClr val="tx1"/>
              </a:solidFill>
            </c:spPr>
          </c:dPt>
          <c:dLbls>
            <c:spPr>
              <a:solidFill>
                <a:schemeClr val="bg1"/>
              </a:solidFill>
            </c:spPr>
            <c:showCatName val="1"/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annuel</c:v>
                </c:pt>
                <c:pt idx="1">
                  <c:v>session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433</c:v>
                </c:pt>
                <c:pt idx="1">
                  <c:v>388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0.5175</cdr:x>
      <cdr:y>0.08587</cdr:y>
    </cdr:from>
    <cdr:to>
      <cdr:x>0.91999</cdr:x>
      <cdr:y>0.32452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258816" y="388640"/>
          <a:ext cx="3312368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CA"/>
        </a:p>
      </cdr:txBody>
    </cdr:sp>
  </cdr:relSizeAnchor>
  <cdr:relSizeAnchor xmlns:cdr="http://schemas.openxmlformats.org/drawingml/2006/chartDrawing">
    <cdr:from>
      <cdr:x>0.57875</cdr:x>
      <cdr:y>0.03814</cdr:y>
    </cdr:from>
    <cdr:to>
      <cdr:x>0.96374</cdr:x>
      <cdr:y>0.46291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762872" y="172616"/>
          <a:ext cx="3168352" cy="1922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CA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0.255</cdr:x>
      <cdr:y>0.08587</cdr:y>
    </cdr:from>
    <cdr:to>
      <cdr:x>0.36611</cdr:x>
      <cdr:y>0.2879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098576" y="3886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CA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E994A02B-9EAE-439C-B6C9-3584D166010F}" type="datetimeFigureOut">
              <a:rPr lang="fr-CA"/>
              <a:pPr>
                <a:defRPr/>
              </a:pPr>
              <a:t>2018-10-25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DC9A4E65-8825-43AA-8741-2F4ACF535D3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CB398-779F-40A9-846A-7B86AA06FF2A}" type="datetimeFigureOut">
              <a:rPr lang="fr-FR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704683-F0F2-4DC4-86D1-D25BC83ABAF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08DEC-0457-4AFE-86FF-59701EAEE74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9E3FB3-3D9F-4FB0-BEB6-FB41B07371B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1DDEE-D1BE-40A9-BA9C-36B9465F753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dirty="0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D7F6C7-C8B2-4EBD-AC9E-9880FE49EFD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6FE569-F656-483B-B5B8-7442BEAE49A8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CBFC0-516E-4FFE-81B6-1BC497D8E30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ED96-6C74-435A-9BDE-E6CF3388CEF2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C6A9-0780-47F4-8455-DCF969D8B45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4817-6DAB-494E-BEC2-204F1AA605F5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6C1A6-2262-4BB4-BD3C-25C85FC435B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722C-E049-4B0C-8E7A-8259ED91183D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4DF-6590-414A-873B-29BF7CE4FC2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1C477-E2B4-4298-8CE9-B4AAED0F1C46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43BE-C79E-4E1A-AC9E-10AE636DBD7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0DFC6-B361-4D4D-928D-92B3395BDA24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0BE74-D6AF-4EDC-9586-D9E3062EE87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168F-775C-4C03-A8FB-655B63CE9066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7B22-5C0A-4976-A99F-3FB0FB9171D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4689-7A22-47BD-89CD-580B98B98794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FBD6-EDD9-43BD-9CE5-4F9C8B3C905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C4691-2C1C-4076-9BCE-07130CBE7FD5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C37F-9209-4BAE-98A6-C93C892EF77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0A1D5-1F37-427C-BDE5-A8BF7E7DE5F9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01CC-DC97-44AA-A58F-B213421ED52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8A138-5D6F-4BC1-8420-49A35EEE08FF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589A-0BB6-4B77-B074-8E231BABF77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8A365-88F2-4ED4-92E8-ED3E2E48B212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DC483-7E6E-4FED-AA1E-C5D65BE8BF9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433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330A09-5763-4D19-9D23-32E67BF2ABA6}" type="datetime1">
              <a:rPr lang="fr-FR" smtClean="0"/>
              <a:pPr>
                <a:defRPr/>
              </a:pPr>
              <a:t>25/10/2018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25EAE9-F768-46C8-993B-89A77EB84FA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420938"/>
            <a:ext cx="7272337" cy="792162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FR" sz="3200" smtClean="0"/>
              <a:t>Rapport du directeur des activités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005263"/>
            <a:ext cx="5688013" cy="1439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Assemblée générale annuelle,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24  octobre 2018</a:t>
            </a:r>
            <a:r>
              <a:rPr lang="fr-FR" sz="2800" dirty="0" smtClean="0"/>
              <a:t>.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dirty="0" smtClean="0"/>
              <a:t>Rapport 2017-2018</a:t>
            </a:r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F0D8A-1361-4A31-9317-96D7CA61E53E}" type="slidenum">
              <a:rPr lang="fr-FR"/>
              <a:pPr>
                <a:defRPr/>
              </a:pPr>
              <a:t>1</a:t>
            </a:fld>
            <a:endParaRPr lang="fr-FR"/>
          </a:p>
        </p:txBody>
      </p:sp>
      <p:pic>
        <p:nvPicPr>
          <p:cNvPr id="15366" name="Image 7" descr="C:\Users\Richard\Documents\Programmation 2012-2013\club_50ans_final_4ju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476250"/>
            <a:ext cx="2520950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En résumé</a:t>
            </a:r>
            <a:endParaRPr lang="fr-CA" dirty="0">
              <a:solidFill>
                <a:schemeClr val="tx1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543BE-C79E-4E1A-AC9E-10AE636DBD7D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562" cy="1008063"/>
          </a:xfrm>
          <a:solidFill>
            <a:srgbClr val="FF0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Proportion de </a:t>
            </a:r>
            <a:r>
              <a:rPr lang="en-C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membres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annuels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dirty="0" smtClean="0"/>
              <a:t>et session</a:t>
            </a:r>
            <a:endParaRPr lang="fr-CA" dirty="0" smtClean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539875"/>
          <a:ext cx="4644008" cy="390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21600-1BEC-4315-AD0F-29811752AE26}" type="slidenum">
              <a:rPr lang="fr-CA"/>
              <a:pPr>
                <a:defRPr/>
              </a:pPr>
              <a:t>11</a:t>
            </a:fld>
            <a:endParaRPr lang="fr-CA"/>
          </a:p>
        </p:txBody>
      </p:sp>
      <p:graphicFrame>
        <p:nvGraphicFramePr>
          <p:cNvPr id="7" name="Graphique 6"/>
          <p:cNvGraphicFramePr/>
          <p:nvPr/>
        </p:nvGraphicFramePr>
        <p:xfrm>
          <a:off x="3635896" y="1484784"/>
          <a:ext cx="44644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re 1"/>
          <p:cNvSpPr>
            <a:spLocks noGrp="1"/>
          </p:cNvSpPr>
          <p:nvPr>
            <p:ph type="title"/>
          </p:nvPr>
        </p:nvSpPr>
        <p:spPr>
          <a:xfrm>
            <a:off x="503238" y="476250"/>
            <a:ext cx="8183562" cy="1512888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CA" dirty="0" smtClean="0"/>
              <a:t>Proportion des </a:t>
            </a:r>
            <a:r>
              <a:rPr lang="en-CA" dirty="0" err="1" smtClean="0"/>
              <a:t>résidents</a:t>
            </a:r>
            <a:r>
              <a:rPr lang="en-CA" dirty="0" smtClean="0"/>
              <a:t> et non-</a:t>
            </a:r>
            <a:r>
              <a:rPr lang="en-CA" dirty="0" err="1" smtClean="0"/>
              <a:t>résidents</a:t>
            </a:r>
            <a:endParaRPr lang="fr-CA" dirty="0" smtClean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-252536" y="2060848"/>
          <a:ext cx="460851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77AAC-E883-4E97-AB74-76B0FA610A10}" type="slidenum">
              <a:rPr lang="fr-CA"/>
              <a:pPr>
                <a:defRPr/>
              </a:pPr>
              <a:t>12</a:t>
            </a:fld>
            <a:endParaRPr lang="fr-CA"/>
          </a:p>
        </p:txBody>
      </p:sp>
      <p:graphicFrame>
        <p:nvGraphicFramePr>
          <p:cNvPr id="7" name="Graphique 6"/>
          <p:cNvGraphicFramePr/>
          <p:nvPr/>
        </p:nvGraphicFramePr>
        <p:xfrm>
          <a:off x="3131840" y="1988840"/>
          <a:ext cx="5472608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8183562" cy="936625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200" dirty="0" err="1" smtClean="0"/>
              <a:t>Répartition</a:t>
            </a:r>
            <a:r>
              <a:rPr lang="en-CA" sz="3200" dirty="0" smtClean="0"/>
              <a:t> </a:t>
            </a:r>
            <a:r>
              <a:rPr lang="en-CA" sz="3200" dirty="0" err="1" smtClean="0"/>
              <a:t>d’âge</a:t>
            </a:r>
            <a:r>
              <a:rPr lang="en-CA" sz="2800" dirty="0" smtClean="0"/>
              <a:t/>
            </a:r>
            <a:br>
              <a:rPr lang="en-CA" sz="2800" dirty="0" smtClean="0"/>
            </a:br>
            <a:endParaRPr lang="fr-CA" sz="2800" dirty="0" smtClean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46440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47B70-2867-49FF-BC51-0C0F25667CB1}" type="slidenum">
              <a:rPr lang="fr-CA"/>
              <a:pPr>
                <a:defRPr/>
              </a:pPr>
              <a:t>13</a:t>
            </a:fld>
            <a:endParaRPr lang="fr-CA"/>
          </a:p>
        </p:txBody>
      </p:sp>
      <p:graphicFrame>
        <p:nvGraphicFramePr>
          <p:cNvPr id="7" name="Graphique 6"/>
          <p:cNvGraphicFramePr/>
          <p:nvPr/>
        </p:nvGraphicFramePr>
        <p:xfrm>
          <a:off x="4427984" y="1556792"/>
          <a:ext cx="4392488" cy="390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fr-CA" dirty="0" smtClean="0"/>
              <a:t>Moyenne d’âge en 2017-2018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CA" sz="8000" dirty="0" smtClean="0">
                <a:solidFill>
                  <a:srgbClr val="FF0000"/>
                </a:solidFill>
              </a:rPr>
              <a:t>69 ans</a:t>
            </a:r>
          </a:p>
          <a:p>
            <a:pPr algn="ctr">
              <a:buNone/>
            </a:pPr>
            <a:endParaRPr lang="fr-CA" sz="8000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543BE-C79E-4E1A-AC9E-10AE636DBD7D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fr-CA" dirty="0" smtClean="0"/>
              <a:t>Répartition selon le sexe</a:t>
            </a:r>
            <a:endParaRPr lang="fr-CA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3394720" cy="36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543BE-C79E-4E1A-AC9E-10AE636DBD7D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  <p:graphicFrame>
        <p:nvGraphicFramePr>
          <p:cNvPr id="7" name="Graphique 6"/>
          <p:cNvGraphicFramePr/>
          <p:nvPr/>
        </p:nvGraphicFramePr>
        <p:xfrm>
          <a:off x="4427984" y="1772816"/>
          <a:ext cx="333603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8183562" cy="1728787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CA" dirty="0" smtClean="0"/>
              <a:t>La plus </a:t>
            </a:r>
            <a:r>
              <a:rPr lang="en-CA" dirty="0" err="1" smtClean="0"/>
              <a:t>jeune</a:t>
            </a:r>
            <a:r>
              <a:rPr lang="en-CA" dirty="0" smtClean="0"/>
              <a:t> et </a:t>
            </a:r>
            <a:r>
              <a:rPr lang="en-CA" dirty="0" err="1" smtClean="0"/>
              <a:t>l’aînée</a:t>
            </a:r>
            <a:r>
              <a:rPr lang="en-CA" dirty="0" smtClean="0"/>
              <a:t> de la population du club en 2017-2018</a:t>
            </a:r>
            <a:endParaRPr lang="fr-CA" dirty="0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503238" y="2492375"/>
            <a:ext cx="8183562" cy="316865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L’aînée</a:t>
            </a:r>
            <a:r>
              <a:rPr lang="en-CA" dirty="0" smtClean="0"/>
              <a:t>: femme de 92 ans.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La plus </a:t>
            </a:r>
            <a:r>
              <a:rPr lang="en-CA" dirty="0" err="1" smtClean="0"/>
              <a:t>jeune</a:t>
            </a:r>
            <a:r>
              <a:rPr lang="en-CA" dirty="0" smtClean="0"/>
              <a:t>: femme de 50 ans.</a:t>
            </a:r>
            <a:endParaRPr lang="fr-CA" dirty="0" smtClean="0"/>
          </a:p>
        </p:txBody>
      </p:sp>
      <p:sp>
        <p:nvSpPr>
          <p:cNvPr id="1536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mtClean="0"/>
              <a:t>Rapport 2017-2018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56380-CFED-4CF4-935E-14C9A0CCF502}" type="slidenum">
              <a:rPr lang="fr-CA"/>
              <a:pPr>
                <a:defRPr/>
              </a:pPr>
              <a:t>16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503238" y="188640"/>
            <a:ext cx="8183562" cy="1224137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Présentation du personnel </a:t>
            </a:r>
            <a:br>
              <a:rPr lang="fr-CA" sz="2800" dirty="0" smtClean="0"/>
            </a:br>
            <a:r>
              <a:rPr lang="fr-CA" sz="2800" dirty="0" smtClean="0"/>
              <a:t> </a:t>
            </a:r>
            <a:r>
              <a:rPr lang="fr-CA" sz="3200" dirty="0" smtClean="0"/>
              <a:t>2018-2019</a:t>
            </a:r>
            <a:br>
              <a:rPr lang="fr-CA" sz="3200" dirty="0" smtClean="0"/>
            </a:br>
            <a:endParaRPr lang="fr-CA" sz="3200" dirty="0" smtClean="0"/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503238" y="1844824"/>
            <a:ext cx="8183562" cy="4680520"/>
          </a:xfrm>
        </p:spPr>
        <p:txBody>
          <a:bodyPr/>
          <a:lstStyle/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CA" sz="2000" dirty="0" err="1" smtClean="0"/>
              <a:t>Ouafa</a:t>
            </a:r>
            <a:r>
              <a:rPr lang="fr-CA" sz="2000" dirty="0" smtClean="0"/>
              <a:t> </a:t>
            </a:r>
            <a:r>
              <a:rPr lang="fr-CA" sz="2000" dirty="0" err="1" smtClean="0"/>
              <a:t>Hamouda</a:t>
            </a:r>
            <a:r>
              <a:rPr lang="fr-CA" sz="2000" dirty="0" smtClean="0"/>
              <a:t>, monitrice </a:t>
            </a:r>
            <a:r>
              <a:rPr lang="fr-CA" sz="2000" dirty="0" err="1" smtClean="0"/>
              <a:t>certifé</a:t>
            </a:r>
            <a:r>
              <a:rPr lang="fr-CA" sz="2000" dirty="0" smtClean="0"/>
              <a:t> YMCA, conditionnement </a:t>
            </a:r>
            <a:r>
              <a:rPr lang="fr-CA" sz="2000" dirty="0" err="1" smtClean="0"/>
              <a:t>physique,aérobie</a:t>
            </a:r>
            <a:r>
              <a:rPr lang="fr-CA" sz="2000" dirty="0" smtClean="0"/>
              <a:t>.</a:t>
            </a:r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CA" sz="2000" dirty="0" smtClean="0"/>
              <a:t>Jean-Claude Drapeau , éducateur physique,  marathonien,  professeur de jogging.</a:t>
            </a:r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CA" sz="2000" dirty="0" smtClean="0"/>
              <a:t>Johanne Pelletier, éducatrice physique , conditionnement physique,  </a:t>
            </a:r>
            <a:r>
              <a:rPr lang="fr-CA" sz="2000" dirty="0" err="1" smtClean="0"/>
              <a:t>Pilates</a:t>
            </a:r>
            <a:r>
              <a:rPr lang="fr-CA" sz="2000" dirty="0" smtClean="0"/>
              <a:t> , Flexibilité</a:t>
            </a:r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CA" sz="2000" dirty="0" smtClean="0"/>
              <a:t>Sarah </a:t>
            </a:r>
            <a:r>
              <a:rPr lang="fr-CA" sz="2000" dirty="0" err="1" smtClean="0"/>
              <a:t>Gaboury</a:t>
            </a:r>
            <a:r>
              <a:rPr lang="fr-CA" sz="2000" dirty="0" smtClean="0"/>
              <a:t>, monitrice Can-</a:t>
            </a:r>
            <a:r>
              <a:rPr lang="fr-CA" sz="2000" dirty="0" err="1" smtClean="0"/>
              <a:t>fitpro</a:t>
            </a:r>
            <a:r>
              <a:rPr lang="fr-CA" sz="2000" dirty="0" smtClean="0"/>
              <a:t> , </a:t>
            </a:r>
            <a:r>
              <a:rPr lang="fr-CA" sz="2000" dirty="0" err="1" smtClean="0"/>
              <a:t>zumba</a:t>
            </a:r>
            <a:r>
              <a:rPr lang="fr-CA" sz="2000" dirty="0" smtClean="0"/>
              <a:t>, </a:t>
            </a:r>
            <a:r>
              <a:rPr lang="fr-CA" sz="2000" dirty="0" err="1" smtClean="0"/>
              <a:t>cond.phys</a:t>
            </a:r>
            <a:r>
              <a:rPr lang="fr-CA" sz="2000" dirty="0" smtClean="0"/>
              <a:t> de groupe,</a:t>
            </a:r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CA" sz="2000" dirty="0" smtClean="0"/>
              <a:t> Carlos  </a:t>
            </a:r>
            <a:r>
              <a:rPr lang="fr-CA" sz="2000" dirty="0" err="1" smtClean="0"/>
              <a:t>Hauyon</a:t>
            </a:r>
            <a:r>
              <a:rPr lang="fr-CA" sz="2000" dirty="0" smtClean="0"/>
              <a:t>,  </a:t>
            </a:r>
            <a:r>
              <a:rPr lang="fr-CA" sz="2000" dirty="0" err="1" smtClean="0"/>
              <a:t>Tai-Chi</a:t>
            </a:r>
            <a:r>
              <a:rPr lang="fr-CA" sz="2000" dirty="0" smtClean="0"/>
              <a:t>  style wu</a:t>
            </a:r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CA" sz="2000" dirty="0" smtClean="0"/>
              <a:t>Galina </a:t>
            </a:r>
            <a:r>
              <a:rPr lang="fr-CA" sz="2000" dirty="0" err="1" smtClean="0"/>
              <a:t>Vincheva</a:t>
            </a:r>
            <a:r>
              <a:rPr lang="fr-CA" sz="2000" dirty="0" smtClean="0"/>
              <a:t>,  Can-Fit-Pro , aérobie, mise en forme douce, </a:t>
            </a:r>
            <a:r>
              <a:rPr lang="fr-CA" sz="2000" dirty="0" err="1" smtClean="0"/>
              <a:t>Zumba</a:t>
            </a:r>
            <a:endParaRPr lang="fr-CA" sz="2000" dirty="0" smtClean="0"/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CA" sz="2000" dirty="0" smtClean="0"/>
              <a:t>Louise  </a:t>
            </a:r>
            <a:r>
              <a:rPr lang="fr-CA" sz="2000" dirty="0" err="1" smtClean="0"/>
              <a:t>Desilets</a:t>
            </a:r>
            <a:r>
              <a:rPr lang="fr-CA" sz="2000" dirty="0" smtClean="0"/>
              <a:t>, monitrice en yoga et en </a:t>
            </a:r>
            <a:r>
              <a:rPr lang="fr-CA" sz="2000" dirty="0" err="1" smtClean="0"/>
              <a:t>cond,phys</a:t>
            </a:r>
            <a:r>
              <a:rPr lang="fr-CA" sz="2000" dirty="0" smtClean="0"/>
              <a:t> de groupe YMCA</a:t>
            </a:r>
            <a:endParaRPr lang="en-CA" sz="2000" dirty="0" smtClean="0"/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en-CA" sz="2000" dirty="0" smtClean="0"/>
              <a:t>Nathalie </a:t>
            </a:r>
            <a:r>
              <a:rPr lang="en-CA" sz="2000" dirty="0" err="1" smtClean="0"/>
              <a:t>Fluet</a:t>
            </a:r>
            <a:r>
              <a:rPr lang="en-CA" sz="2000" dirty="0" smtClean="0"/>
              <a:t>, </a:t>
            </a:r>
            <a:r>
              <a:rPr lang="en-CA" sz="2000" dirty="0" err="1" smtClean="0"/>
              <a:t>adjointe</a:t>
            </a:r>
            <a:r>
              <a:rPr lang="en-CA" sz="2000" dirty="0" smtClean="0"/>
              <a:t> </a:t>
            </a:r>
            <a:r>
              <a:rPr lang="en-CA" sz="2000" dirty="0" smtClean="0"/>
              <a:t>administrative</a:t>
            </a:r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en-CA" sz="2000" dirty="0" err="1" smtClean="0"/>
              <a:t>Sarra</a:t>
            </a:r>
            <a:r>
              <a:rPr lang="en-CA" sz="2000" dirty="0" smtClean="0"/>
              <a:t> </a:t>
            </a:r>
            <a:r>
              <a:rPr lang="en-CA" sz="2000" dirty="0" err="1" smtClean="0"/>
              <a:t>Tidjani</a:t>
            </a:r>
            <a:r>
              <a:rPr lang="en-CA" sz="2000" dirty="0" smtClean="0"/>
              <a:t>, </a:t>
            </a:r>
            <a:r>
              <a:rPr lang="en-CA" sz="2000" dirty="0" err="1" smtClean="0"/>
              <a:t>monitrice</a:t>
            </a:r>
            <a:r>
              <a:rPr lang="en-CA" sz="2000" dirty="0" smtClean="0"/>
              <a:t> en </a:t>
            </a:r>
            <a:r>
              <a:rPr lang="en-CA" sz="2000" dirty="0" err="1" smtClean="0"/>
              <a:t>aquaforme</a:t>
            </a:r>
            <a:r>
              <a:rPr lang="en-CA" sz="2000" dirty="0" smtClean="0"/>
              <a:t> et </a:t>
            </a:r>
            <a:r>
              <a:rPr lang="en-CA" sz="2000" dirty="0" err="1" smtClean="0"/>
              <a:t>aquajogging</a:t>
            </a:r>
            <a:endParaRPr lang="en-CA" sz="2000" dirty="0" smtClean="0"/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fr-CA" sz="2000" dirty="0" smtClean="0"/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fr-CA" sz="2000" dirty="0" smtClean="0"/>
          </a:p>
          <a:p>
            <a:pPr marL="265113" indent="-265113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fr-CA" sz="2000" dirty="0" smtClean="0"/>
          </a:p>
        </p:txBody>
      </p:sp>
      <p:sp>
        <p:nvSpPr>
          <p:cNvPr id="2560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mtClean="0"/>
              <a:t>Rapport 2017-2018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E74EE-0320-498B-B6A8-91AB385EC9B9}" type="slidenum">
              <a:rPr lang="fr-CA"/>
              <a:pPr>
                <a:defRPr/>
              </a:pPr>
              <a:t>17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fr-CA" dirty="0" smtClean="0"/>
              <a:t>Mission du club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Association à but non lucratif visant à :</a:t>
            </a:r>
          </a:p>
          <a:p>
            <a:pPr lvl="0"/>
            <a:r>
              <a:rPr lang="fr-CA" dirty="0" smtClean="0"/>
              <a:t>Promouvoir et valoriser les bienfaits physiques et sociaux du conditionnement physique pour les personnes de 50 ans et plus</a:t>
            </a:r>
          </a:p>
          <a:p>
            <a:pPr lvl="0"/>
            <a:r>
              <a:rPr lang="fr-CA" dirty="0" smtClean="0"/>
              <a:t>Promouvoir et encourager la pratique régulière d’activités physiques, sportives et de plein air pour les personnes de 50 ans et plus</a:t>
            </a:r>
          </a:p>
          <a:p>
            <a:pPr>
              <a:buNone/>
            </a:pPr>
            <a:r>
              <a:rPr lang="fr-CA" b="1" dirty="0" smtClean="0"/>
              <a:t> 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543BE-C79E-4E1A-AC9E-10AE636DBD7D}" type="slidenum">
              <a:rPr lang="fr-CA" smtClean="0"/>
              <a:pPr>
                <a:defRPr/>
              </a:pPr>
              <a:t>18</a:t>
            </a:fld>
            <a:endParaRPr lang="fr-CA"/>
          </a:p>
        </p:txBody>
      </p:sp>
      <p:pic>
        <p:nvPicPr>
          <p:cNvPr id="6" name="Image 7" descr="C:\Users\Richard\Documents\Programmation 2012-2013\club_50ans_final_4ju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1656184" cy="117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608013"/>
            <a:ext cx="6264275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FR" smtClean="0"/>
              <a:t>Conclusion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28813"/>
            <a:ext cx="8135937" cy="4308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400" b="1" smtClean="0"/>
              <a:t>    </a:t>
            </a:r>
            <a:r>
              <a:rPr lang="fr-FR" sz="2400" b="1" u="sng" smtClean="0"/>
              <a:t>Les préoccupations constantes de vos administrateurs et du personnel:</a:t>
            </a:r>
          </a:p>
          <a:p>
            <a:pPr eaLnBrk="1" hangingPunct="1"/>
            <a:endParaRPr lang="fr-FR" sz="2400" smtClean="0"/>
          </a:p>
          <a:p>
            <a:pPr eaLnBrk="1" hangingPunct="1"/>
            <a:r>
              <a:rPr lang="fr-FR" sz="2400" smtClean="0"/>
              <a:t>En matière d’activité physique de sport et de plein air,  une offre de service de qualité, diversifiée, adaptée et accessible pour tous les Montréalais et Montréalaises de 50 ans et plus .</a:t>
            </a:r>
          </a:p>
          <a:p>
            <a:pPr eaLnBrk="1" hangingPunct="1">
              <a:buFont typeface="Wingdings" pitchFamily="2" charset="2"/>
              <a:buNone/>
            </a:pPr>
            <a:endParaRPr lang="fr-FR" sz="2400" smtClean="0"/>
          </a:p>
          <a:p>
            <a:pPr eaLnBrk="1" hangingPunct="1"/>
            <a:r>
              <a:rPr lang="fr-FR" sz="2400" smtClean="0"/>
              <a:t>Le </a:t>
            </a:r>
            <a:r>
              <a:rPr lang="fr-FR" sz="2400" u="sng" smtClean="0"/>
              <a:t>recrutement</a:t>
            </a:r>
            <a:r>
              <a:rPr lang="fr-FR" sz="2400" smtClean="0"/>
              <a:t> et la </a:t>
            </a:r>
            <a:r>
              <a:rPr lang="fr-FR" sz="2400" u="sng" smtClean="0"/>
              <a:t>fidélisation</a:t>
            </a:r>
            <a:r>
              <a:rPr lang="fr-FR" sz="2400" smtClean="0"/>
              <a:t> des membres envers le club 50 ans plus de Claude-Robillard.</a:t>
            </a:r>
          </a:p>
          <a:p>
            <a:pPr eaLnBrk="1" hangingPunct="1">
              <a:buFont typeface="Wingdings" pitchFamily="2" charset="2"/>
              <a:buNone/>
            </a:pPr>
            <a:endParaRPr lang="fr-FR" sz="2400" smtClean="0"/>
          </a:p>
          <a:p>
            <a:pPr eaLnBrk="1" hangingPunct="1"/>
            <a:endParaRPr lang="fr-FR" sz="2400" smtClean="0"/>
          </a:p>
          <a:p>
            <a:pPr eaLnBrk="1" hangingPunct="1"/>
            <a:endParaRPr lang="fr-FR" sz="2400" smtClean="0"/>
          </a:p>
          <a:p>
            <a:pPr eaLnBrk="1" hangingPunct="1"/>
            <a:endParaRPr lang="fr-FR" sz="2400" smtClean="0"/>
          </a:p>
        </p:txBody>
      </p:sp>
      <p:sp>
        <p:nvSpPr>
          <p:cNvPr id="2457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mtClean="0"/>
              <a:t>Rapport 2017-2018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DBA956D-0A7A-44B0-BA15-067AFA6157EE}" type="slidenum">
              <a:rPr lang="fr-FR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08013"/>
            <a:ext cx="815975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FR" smtClean="0"/>
              <a:t>Introduction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2060575"/>
            <a:ext cx="8183562" cy="38163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dirty="0" smtClean="0"/>
          </a:p>
          <a:p>
            <a:pPr eaLnBrk="1" hangingPunct="1"/>
            <a:r>
              <a:rPr lang="fr-FR" sz="2800" dirty="0" smtClean="0"/>
              <a:t>Présentation sommaire de la clientèle 2017-2018 </a:t>
            </a:r>
          </a:p>
          <a:p>
            <a:pPr eaLnBrk="1" hangingPunct="1"/>
            <a:r>
              <a:rPr lang="fr-FR" sz="2800" dirty="0" smtClean="0"/>
              <a:t>Présentation du personnel  </a:t>
            </a:r>
          </a:p>
          <a:p>
            <a:pPr eaLnBrk="1" hangingPunct="1">
              <a:buFont typeface="Wingdings 2" pitchFamily="18" charset="2"/>
              <a:buNone/>
            </a:pPr>
            <a:endParaRPr lang="fr-FR" sz="2800" dirty="0" smtClean="0"/>
          </a:p>
          <a:p>
            <a:pPr eaLnBrk="1" hangingPunct="1"/>
            <a:r>
              <a:rPr lang="fr-FR" sz="2800" dirty="0" smtClean="0"/>
              <a:t>Richard Dufort, directeur des activités, Bsc. science, Université de Montréal, 1980 (département d’éducation physique), </a:t>
            </a:r>
          </a:p>
          <a:p>
            <a:pPr eaLnBrk="1" hangingPunct="1">
              <a:buFont typeface="Wingdings 2" pitchFamily="18" charset="2"/>
              <a:buNone/>
            </a:pPr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1229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mtClean="0"/>
              <a:t>Rapport 2017-2018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2AC56B5-CA1A-469E-8E5B-8214BC16DBAA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28600"/>
            <a:ext cx="8558212" cy="10572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FR" smtClean="0"/>
              <a:t>Plan de présentation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28775"/>
            <a:ext cx="8272462" cy="4467225"/>
          </a:xfrm>
        </p:spPr>
        <p:txBody>
          <a:bodyPr/>
          <a:lstStyle/>
          <a:p>
            <a:pPr marL="533400" indent="-533400" eaLnBrk="1" hangingPunct="1">
              <a:spcBef>
                <a:spcPts val="575"/>
              </a:spcBef>
            </a:pPr>
            <a:r>
              <a:rPr lang="fr-FR" sz="1800" dirty="0" smtClean="0"/>
              <a:t>Nombre total des inscriptions aux activités</a:t>
            </a:r>
          </a:p>
          <a:p>
            <a:pPr marL="533400" indent="-533400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FR" sz="1800" dirty="0" smtClean="0"/>
              <a:t>Nombre total des inscriptions  par secteur:</a:t>
            </a:r>
          </a:p>
          <a:p>
            <a:pPr marL="533400" indent="-533400" eaLnBrk="1" hangingPunct="1">
              <a:spcBef>
                <a:spcPts val="575"/>
              </a:spcBef>
              <a:buNone/>
            </a:pPr>
            <a:r>
              <a:rPr lang="fr-FR" sz="1800" dirty="0" smtClean="0"/>
              <a:t>         		 	conditionnement physique (affiliations),</a:t>
            </a:r>
          </a:p>
          <a:p>
            <a:pPr marL="533400" indent="-533400" eaLnBrk="1" hangingPunct="1">
              <a:spcBef>
                <a:spcPts val="575"/>
              </a:spcBef>
              <a:buNone/>
            </a:pPr>
            <a:r>
              <a:rPr lang="fr-FR" sz="1800" dirty="0" smtClean="0"/>
              <a:t>         			 cours spécialisés,  </a:t>
            </a:r>
          </a:p>
          <a:p>
            <a:pPr marL="533400" indent="-533400" eaLnBrk="1" hangingPunct="1">
              <a:spcBef>
                <a:spcPts val="575"/>
              </a:spcBef>
              <a:buNone/>
            </a:pPr>
            <a:r>
              <a:rPr lang="fr-FR" sz="1800" dirty="0" smtClean="0"/>
              <a:t>          			 activités sportives libres, </a:t>
            </a:r>
          </a:p>
          <a:p>
            <a:pPr marL="533400" indent="-533400" eaLnBrk="1" hangingPunct="1">
              <a:spcBef>
                <a:spcPts val="575"/>
              </a:spcBef>
              <a:buNone/>
            </a:pPr>
            <a:r>
              <a:rPr lang="fr-FR" sz="1800" dirty="0" smtClean="0"/>
              <a:t>          			 plein air </a:t>
            </a:r>
          </a:p>
          <a:p>
            <a:pPr marL="533400" indent="-533400" eaLnBrk="1" hangingPunct="1">
              <a:spcBef>
                <a:spcPts val="575"/>
              </a:spcBef>
              <a:buNone/>
            </a:pPr>
            <a:r>
              <a:rPr lang="fr-FR" sz="1800" dirty="0" smtClean="0"/>
              <a:t>        			  activités sociales</a:t>
            </a:r>
          </a:p>
          <a:p>
            <a:pPr marL="533400" indent="-533400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FR" sz="1800" dirty="0" smtClean="0"/>
              <a:t>Proportion de membres annuels et sessions</a:t>
            </a:r>
          </a:p>
          <a:p>
            <a:pPr marL="533400" indent="-533400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FR" sz="1800" dirty="0" smtClean="0"/>
              <a:t>Proportion des résidents et non-résidents</a:t>
            </a:r>
          </a:p>
          <a:p>
            <a:pPr marL="533400" indent="-533400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FR" sz="1800" dirty="0" smtClean="0"/>
              <a:t>Répartition d’âge</a:t>
            </a:r>
          </a:p>
          <a:p>
            <a:pPr marL="533400" indent="-533400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FR" sz="1800" dirty="0" smtClean="0"/>
              <a:t>Répartition selon le sexe</a:t>
            </a:r>
          </a:p>
          <a:p>
            <a:pPr marL="533400" indent="-533400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FR" sz="1800" dirty="0" smtClean="0"/>
              <a:t>Présentation du personnel Automne 2018</a:t>
            </a:r>
          </a:p>
          <a:p>
            <a:pPr marL="533400" indent="-533400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fr-FR" sz="1800" dirty="0" smtClean="0"/>
              <a:t>Conclusion</a:t>
            </a:r>
          </a:p>
          <a:p>
            <a:pPr marL="533400" indent="-533400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fr-FR" sz="2400" dirty="0" smtClean="0"/>
          </a:p>
          <a:p>
            <a:pPr marL="533400" indent="-533400" eaLnBrk="1" hangingPunct="1">
              <a:spcBef>
                <a:spcPts val="575"/>
              </a:spcBef>
              <a:buFont typeface="Wingdings" pitchFamily="2" charset="2"/>
              <a:buNone/>
            </a:pPr>
            <a:endParaRPr lang="fr-FR" sz="2400" dirty="0" smtClean="0"/>
          </a:p>
          <a:p>
            <a:pPr marL="533400" indent="-533400" eaLnBrk="1" hangingPunct="1">
              <a:spcBef>
                <a:spcPts val="575"/>
              </a:spcBef>
              <a:buFont typeface="Wingdings" pitchFamily="2" charset="2"/>
              <a:buNone/>
            </a:pPr>
            <a:endParaRPr lang="fr-FR" sz="2400" dirty="0" smtClean="0"/>
          </a:p>
          <a:p>
            <a:pPr marL="533400" indent="-533400" eaLnBrk="1" hangingPunct="1">
              <a:spcBef>
                <a:spcPts val="575"/>
              </a:spcBef>
              <a:buFont typeface="Wingdings" pitchFamily="2" charset="2"/>
              <a:buNone/>
            </a:pPr>
            <a:endParaRPr lang="fr-FR" sz="2400" dirty="0" smtClean="0"/>
          </a:p>
          <a:p>
            <a:pPr marL="533400" indent="-533400" eaLnBrk="1" hangingPunct="1">
              <a:spcBef>
                <a:spcPts val="575"/>
              </a:spcBef>
              <a:buFont typeface="Wingdings" pitchFamily="2" charset="2"/>
              <a:buNone/>
            </a:pPr>
            <a:endParaRPr lang="fr-FR" sz="2400" dirty="0" smtClean="0"/>
          </a:p>
          <a:p>
            <a:pPr marL="533400" indent="-533400" eaLnBrk="1" hangingPunct="1">
              <a:spcBef>
                <a:spcPts val="575"/>
              </a:spcBef>
              <a:buFont typeface="Wingdings" pitchFamily="2" charset="2"/>
              <a:buNone/>
            </a:pPr>
            <a:endParaRPr lang="fr-FR" sz="2400" dirty="0" smtClean="0"/>
          </a:p>
          <a:p>
            <a:pPr marL="533400" indent="-533400" eaLnBrk="1" hangingPunct="1">
              <a:spcBef>
                <a:spcPts val="575"/>
              </a:spcBef>
              <a:buFont typeface="Wingdings" pitchFamily="2" charset="2"/>
              <a:buNone/>
            </a:pPr>
            <a:endParaRPr lang="fr-FR" sz="2400" dirty="0" smtClean="0"/>
          </a:p>
          <a:p>
            <a:pPr marL="533400" indent="-533400" eaLnBrk="1" hangingPunct="1">
              <a:spcBef>
                <a:spcPts val="575"/>
              </a:spcBef>
              <a:buFont typeface="Wingdings" pitchFamily="2" charset="2"/>
              <a:buNone/>
            </a:pPr>
            <a:endParaRPr lang="fr-FR" sz="2400" dirty="0" smtClean="0"/>
          </a:p>
        </p:txBody>
      </p:sp>
      <p:sp>
        <p:nvSpPr>
          <p:cNvPr id="1331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mtClean="0"/>
              <a:t>Rapport 2017-2018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A230DBD-B993-459A-8265-0B532DA42EA9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CA" dirty="0" smtClean="0"/>
              <a:t>Nombre total d' inscriptions  aux activités 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5D0D6-989C-4D19-83E5-8F84AA0217D3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>
          <a:xfrm>
            <a:off x="428625" y="115888"/>
            <a:ext cx="8486775" cy="115252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CA" sz="3200" dirty="0" smtClean="0"/>
              <a:t>Dénombrement  des inscriptions ( affiliations) selon les saisons en conditionnement physique 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389063" y="1358900"/>
          <a:ext cx="6330950" cy="433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mtClean="0"/>
              <a:t>Rapport 2017-2018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7B5126A-C54D-47AC-8CE7-DB0454D89B6B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CA" smtClean="0"/>
              <a:t>Inscriptions aux cours spécialisés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594B9-F8A4-4202-BE9A-1B19418B659B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CA" smtClean="0"/>
              <a:t>Inscriptions aux activités sportives libres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0B9AA-B140-48F8-910B-ECC21AAADFBF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CA" smtClean="0"/>
              <a:t>Inscriptions au plein air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D1E51-D626-498B-80E6-6A03CFB30A67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CA" smtClean="0"/>
              <a:t>Inscriptions aux activités sociales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Rapport 2017-2018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3E20A-A6CF-4A6A-B870-3D74A05E94CA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</TotalTime>
  <Words>404</Words>
  <Application>Microsoft Office PowerPoint</Application>
  <PresentationFormat>Affichage à l'écran (4:3)</PresentationFormat>
  <Paragraphs>134</Paragraphs>
  <Slides>19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Rapport du directeur des activités</vt:lpstr>
      <vt:lpstr>Introduction</vt:lpstr>
      <vt:lpstr>Plan de présentation</vt:lpstr>
      <vt:lpstr>Nombre total d' inscriptions  aux activités </vt:lpstr>
      <vt:lpstr>Dénombrement  des inscriptions ( affiliations) selon les saisons en conditionnement physique </vt:lpstr>
      <vt:lpstr>Inscriptions aux cours spécialisés</vt:lpstr>
      <vt:lpstr>Inscriptions aux activités sportives libres</vt:lpstr>
      <vt:lpstr>Inscriptions au plein air</vt:lpstr>
      <vt:lpstr>Inscriptions aux activités sociales</vt:lpstr>
      <vt:lpstr>En résumé</vt:lpstr>
      <vt:lpstr>Proportion de membres annuels et session</vt:lpstr>
      <vt:lpstr>Proportion des résidents et non-résidents</vt:lpstr>
      <vt:lpstr>Répartition d’âge </vt:lpstr>
      <vt:lpstr>Moyenne d’âge en 2017-2018</vt:lpstr>
      <vt:lpstr>Répartition selon le sexe</vt:lpstr>
      <vt:lpstr>La plus jeune et l’aînée de la population du club en 2017-2018</vt:lpstr>
      <vt:lpstr>  Présentation du personnel   2018-2019 </vt:lpstr>
      <vt:lpstr>Mission du club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du directeur des activités</dc:title>
  <dc:creator>Richard</dc:creator>
  <cp:lastModifiedBy>Richard Dufort</cp:lastModifiedBy>
  <cp:revision>171</cp:revision>
  <dcterms:created xsi:type="dcterms:W3CDTF">2009-10-26T19:40:30Z</dcterms:created>
  <dcterms:modified xsi:type="dcterms:W3CDTF">2018-10-25T12:36:29Z</dcterms:modified>
</cp:coreProperties>
</file>